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8488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77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87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264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473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35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0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118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124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3688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877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AF77F-2410-4A93-BED1-FA47243F14E0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B661D-A25F-48B0-A03C-FF010F93F0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21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1484785"/>
            <a:ext cx="8640960" cy="211566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COUVERTURE DU SECTEUR INFORMEL:</a:t>
            </a:r>
            <a:br>
              <a:rPr lang="fr-FR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fr-FR" b="1" dirty="0" smtClean="0">
                <a:solidFill>
                  <a:srgbClr val="FF0000"/>
                </a:solidFill>
              </a:rPr>
              <a:t>Objectif d’extension et niveau de contribution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1" i="1" dirty="0" smtClean="0"/>
              <a:t>ATELIER TECHNIQUE 09-10 juin 2015</a:t>
            </a:r>
          </a:p>
          <a:p>
            <a:r>
              <a:rPr lang="fr-FR" b="1" i="1" dirty="0" smtClean="0"/>
              <a:t>OUAGADOUGOU</a:t>
            </a:r>
            <a:endParaRPr lang="fr-FR" b="1" i="1" dirty="0"/>
          </a:p>
        </p:txBody>
      </p:sp>
    </p:spTree>
    <p:extLst>
      <p:ext uri="{BB962C8B-B14F-4D97-AF65-F5344CB8AC3E}">
        <p14:creationId xmlns:p14="http://schemas.microsoft.com/office/powerpoint/2010/main" val="288808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Quelques propositions…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L’étude sur la modélisation actuarielle de l’AMU (2011) suggérait, sur la base des données de pauvreté au Burkina Faso (EICVM) un niveau de contribution ne dépassant pas 1850 F CFA par personne et par an</a:t>
            </a:r>
          </a:p>
          <a:p>
            <a:r>
              <a:rPr lang="fr-FR" dirty="0" smtClean="0"/>
              <a:t>ST/AMU reprend cette proposition et évalue la contribution à 2000 F CFA/Pers./an en 2015</a:t>
            </a:r>
          </a:p>
          <a:p>
            <a:r>
              <a:rPr lang="fr-FR" dirty="0" smtClean="0"/>
              <a:t>Les OSC proposent 3000 à 3500 F CFA /pers./an ou encore 50% du coût du panier de soins.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061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20300242">
            <a:off x="539552" y="2636912"/>
            <a:ext cx="8229600" cy="1143000"/>
          </a:xfrm>
        </p:spPr>
        <p:txBody>
          <a:bodyPr/>
          <a:lstStyle/>
          <a:p>
            <a:r>
              <a:rPr lang="fr-FR" b="1" dirty="0" smtClean="0"/>
              <a:t>MERCI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381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Objectifs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/>
              <a:t>Réponses </a:t>
            </a:r>
            <a:r>
              <a:rPr lang="fr-FR" b="1" dirty="0"/>
              <a:t>deux questions suivantes</a:t>
            </a:r>
          </a:p>
          <a:p>
            <a:pPr lvl="1"/>
            <a:r>
              <a:rPr lang="fr-FR" dirty="0" smtClean="0"/>
              <a:t>Quel </a:t>
            </a:r>
            <a:r>
              <a:rPr lang="fr-FR" dirty="0"/>
              <a:t>pourcentage du secteur informel peut-on couvrir à l’horizon 2020?</a:t>
            </a:r>
          </a:p>
          <a:p>
            <a:pPr lvl="1"/>
            <a:r>
              <a:rPr lang="fr-FR" dirty="0" smtClean="0"/>
              <a:t>Montant des cotisations par personne et par an?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67416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Hypothèse démographiques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structure de la population en âge de travailler (15-64</a:t>
            </a:r>
            <a:r>
              <a:rPr lang="fr-FR" dirty="0" smtClean="0"/>
              <a:t>) EICVB,2009:</a:t>
            </a:r>
          </a:p>
          <a:p>
            <a:pPr lvl="1"/>
            <a:r>
              <a:rPr lang="fr-FR" dirty="0"/>
              <a:t>86,7% d’actifs occupés, </a:t>
            </a:r>
            <a:endParaRPr lang="fr-FR" dirty="0" smtClean="0"/>
          </a:p>
          <a:p>
            <a:pPr lvl="1"/>
            <a:r>
              <a:rPr lang="fr-FR" dirty="0" smtClean="0"/>
              <a:t>2</a:t>
            </a:r>
            <a:r>
              <a:rPr lang="fr-FR" dirty="0"/>
              <a:t>% de chômeurs 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11,3</a:t>
            </a:r>
            <a:r>
              <a:rPr lang="fr-FR" dirty="0"/>
              <a:t>% </a:t>
            </a:r>
            <a:r>
              <a:rPr lang="fr-FR" dirty="0" smtClean="0"/>
              <a:t>d’inactifs</a:t>
            </a:r>
          </a:p>
          <a:p>
            <a:r>
              <a:rPr lang="fr-FR" dirty="0"/>
              <a:t>cette répartition est la même aujourd’hui </a:t>
            </a:r>
            <a:r>
              <a:rPr lang="fr-FR" dirty="0" smtClean="0"/>
              <a:t>se </a:t>
            </a:r>
            <a:r>
              <a:rPr lang="fr-FR" dirty="0"/>
              <a:t>maintiendra jusqu’en </a:t>
            </a:r>
            <a:r>
              <a:rPr lang="fr-FR" dirty="0" smtClean="0"/>
              <a:t>2020</a:t>
            </a:r>
          </a:p>
          <a:p>
            <a:r>
              <a:rPr lang="fr-FR" dirty="0" smtClean="0"/>
              <a:t>La population croit à un rythme de 3,1% l’an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034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Populations informelle et rurale dans la population totale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879501"/>
              </p:ext>
            </p:extLst>
          </p:nvPr>
        </p:nvGraphicFramePr>
        <p:xfrm>
          <a:off x="467544" y="1772816"/>
          <a:ext cx="8280924" cy="4248472"/>
        </p:xfrm>
        <a:graphic>
          <a:graphicData uri="http://schemas.openxmlformats.org/drawingml/2006/table">
            <a:tbl>
              <a:tblPr/>
              <a:tblGrid>
                <a:gridCol w="2073002"/>
                <a:gridCol w="886846"/>
                <a:gridCol w="886846"/>
                <a:gridCol w="886846"/>
                <a:gridCol w="886846"/>
                <a:gridCol w="886846"/>
                <a:gridCol w="886846"/>
                <a:gridCol w="886846"/>
              </a:tblGrid>
              <a:tr h="1062118">
                <a:tc>
                  <a:txBody>
                    <a:bodyPr/>
                    <a:lstStyle/>
                    <a:p>
                      <a:pPr algn="l" fontAlgn="b"/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Population totale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Population informelle +rurale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% de la population totale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79,0%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77,9%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77,3%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72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Perspectives de couverture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Dépendent de plusieurs facteurs:</a:t>
            </a:r>
          </a:p>
          <a:p>
            <a:pPr lvl="1"/>
            <a:r>
              <a:rPr lang="fr-FR" dirty="0" smtClean="0"/>
              <a:t>Niveau de la contribution </a:t>
            </a:r>
          </a:p>
          <a:p>
            <a:pPr lvl="1"/>
            <a:r>
              <a:rPr lang="fr-FR" dirty="0" smtClean="0"/>
              <a:t>Attractivité panier de soins</a:t>
            </a:r>
          </a:p>
          <a:p>
            <a:pPr lvl="1"/>
            <a:r>
              <a:rPr lang="fr-FR" dirty="0" smtClean="0"/>
              <a:t>Politique de développement mutuelles</a:t>
            </a:r>
          </a:p>
          <a:p>
            <a:pPr lvl="1"/>
            <a:r>
              <a:rPr lang="fr-FR" dirty="0" smtClean="0"/>
              <a:t>Stratégie de communication mise en place</a:t>
            </a:r>
          </a:p>
          <a:p>
            <a:r>
              <a:rPr lang="fr-FR" dirty="0" smtClean="0"/>
              <a:t>3 scenarii d’objectifs de couverture</a:t>
            </a:r>
          </a:p>
          <a:p>
            <a:pPr lvl="1"/>
            <a:r>
              <a:rPr lang="fr-FR" dirty="0" smtClean="0"/>
              <a:t>Lent</a:t>
            </a:r>
          </a:p>
          <a:p>
            <a:pPr lvl="1"/>
            <a:r>
              <a:rPr lang="fr-FR" dirty="0" smtClean="0"/>
              <a:t>Modéré</a:t>
            </a:r>
          </a:p>
          <a:p>
            <a:pPr lvl="1"/>
            <a:r>
              <a:rPr lang="fr-FR" dirty="0" smtClean="0"/>
              <a:t>accéléré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563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Perspectives de couverture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Scenario à rythme lent</a:t>
            </a:r>
          </a:p>
          <a:p>
            <a:pPr lvl="1"/>
            <a:r>
              <a:rPr lang="fr-FR" dirty="0"/>
              <a:t>25%  </a:t>
            </a:r>
            <a:r>
              <a:rPr lang="fr-FR" dirty="0" smtClean="0"/>
              <a:t>de couverture en 2020</a:t>
            </a:r>
          </a:p>
          <a:p>
            <a:pPr lvl="0"/>
            <a:r>
              <a:rPr lang="fr-FR" dirty="0" smtClean="0"/>
              <a:t>Scénario à rythme modéré</a:t>
            </a:r>
          </a:p>
          <a:p>
            <a:pPr lvl="1"/>
            <a:r>
              <a:rPr lang="fr-FR" dirty="0" smtClean="0"/>
              <a:t>40% de couverture en 2020</a:t>
            </a:r>
          </a:p>
          <a:p>
            <a:pPr lvl="0"/>
            <a:r>
              <a:rPr lang="fr-FR" dirty="0" smtClean="0"/>
              <a:t>Scénario à rythme accéléré</a:t>
            </a:r>
          </a:p>
          <a:p>
            <a:pPr lvl="1"/>
            <a:r>
              <a:rPr lang="fr-FR" dirty="0" smtClean="0"/>
              <a:t>55% de couverture en 2020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57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Niveau de contribution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Tenir compte de la capacité contributive</a:t>
            </a:r>
          </a:p>
          <a:p>
            <a:r>
              <a:rPr lang="fr-FR" dirty="0" smtClean="0"/>
              <a:t>Tenir compte de la situation actuelle (mutuelle et autre forme d’assurance…)</a:t>
            </a:r>
          </a:p>
          <a:p>
            <a:r>
              <a:rPr lang="fr-FR" dirty="0" smtClean="0"/>
              <a:t>Tenir compte du coût du panier de soins c’est à dire des prestations offertes</a:t>
            </a:r>
          </a:p>
          <a:p>
            <a:r>
              <a:rPr lang="fr-FR" dirty="0" smtClean="0"/>
              <a:t>Tenir compte des capacités financière de l’Etat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495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effectLst/>
                <a:latin typeface="+mn-lt"/>
                <a:ea typeface="Times New Roman"/>
                <a:cs typeface="Times New Roman"/>
              </a:rPr>
              <a:t>Distribution des intentions de cotisation en FCFA (enquête CIDR) </a:t>
            </a:r>
            <a:endParaRPr lang="fr-FR" dirty="0">
              <a:latin typeface="+mn-lt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5"/>
            <a:ext cx="8064895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>
          <a:xfrm rot="2992670">
            <a:off x="2392522" y="3624154"/>
            <a:ext cx="1188516" cy="8016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851920" y="306896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Médiane entre 1000 et 1750</a:t>
            </a:r>
          </a:p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Seuil psychologique</a:t>
            </a:r>
            <a:r>
              <a:rPr lang="fr-FR" b="1" dirty="0" smtClean="0"/>
              <a:t>?</a:t>
            </a:r>
            <a:endParaRPr lang="fr-FR" b="1" dirty="0"/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3419872" y="3392125"/>
            <a:ext cx="432048" cy="32316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49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Paquets de soins et niveau de contribution (enquête CIDR)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3372605"/>
              </p:ext>
            </p:extLst>
          </p:nvPr>
        </p:nvGraphicFramePr>
        <p:xfrm>
          <a:off x="611560" y="1268760"/>
          <a:ext cx="7848871" cy="5346923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822508"/>
                <a:gridCol w="1822508"/>
                <a:gridCol w="2079951"/>
                <a:gridCol w="2123904"/>
              </a:tblGrid>
              <a:tr h="281553"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9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1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900" b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PANIER 1</a:t>
                      </a:r>
                      <a:endParaRPr lang="fr-FR" sz="11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900" b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PANIER 2</a:t>
                      </a:r>
                      <a:endParaRPr lang="fr-FR" sz="11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900" b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PANIER 3</a:t>
                      </a:r>
                      <a:endParaRPr lang="fr-FR" sz="11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781650"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Prestations prises en charge à 100 %</a:t>
                      </a:r>
                      <a:endParaRPr lang="fr-FR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Soins de santé primaire</a:t>
                      </a:r>
                    </a:p>
                    <a:p>
                      <a:pPr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Transfert au CMA</a:t>
                      </a:r>
                    </a:p>
                    <a:p>
                      <a:pPr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Prise en charge en charge :</a:t>
                      </a:r>
                    </a:p>
                    <a:p>
                      <a:pPr marL="342900" lvl="0" indent="-342900">
                        <a:spcBef>
                          <a:spcPts val="10"/>
                        </a:spcBef>
                        <a:spcAft>
                          <a:spcPts val="10"/>
                        </a:spcAft>
                        <a:buFont typeface="Cambria"/>
                        <a:buChar char="-"/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Hospitalisation</a:t>
                      </a:r>
                    </a:p>
                    <a:p>
                      <a:pPr marL="342900" lvl="0" indent="-342900">
                        <a:spcBef>
                          <a:spcPts val="10"/>
                        </a:spcBef>
                        <a:spcAft>
                          <a:spcPts val="10"/>
                        </a:spcAft>
                        <a:buFont typeface="Cambria"/>
                        <a:buChar char="-"/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Chirurgie</a:t>
                      </a:r>
                    </a:p>
                    <a:p>
                      <a:pPr marL="342900" lvl="0" indent="-342900">
                        <a:spcBef>
                          <a:spcPts val="10"/>
                        </a:spcBef>
                        <a:spcAft>
                          <a:spcPts val="10"/>
                        </a:spcAft>
                        <a:buFont typeface="Cambria"/>
                        <a:buChar char="-"/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Médicaments génériques au CMA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Transfert de cas référés au CHU de Ouagadougou ou au CHR</a:t>
                      </a:r>
                    </a:p>
                    <a:p>
                      <a:pPr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Prise en charge au CHU :</a:t>
                      </a:r>
                    </a:p>
                    <a:p>
                      <a:pPr marL="342900" lvl="0" indent="-342900">
                        <a:spcBef>
                          <a:spcPts val="10"/>
                        </a:spcBef>
                        <a:spcAft>
                          <a:spcPts val="10"/>
                        </a:spcAft>
                        <a:buFont typeface="Cambria"/>
                        <a:buChar char="-"/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Hospitalisation</a:t>
                      </a:r>
                    </a:p>
                    <a:p>
                      <a:pPr marL="342900" lvl="0" indent="-342900">
                        <a:spcBef>
                          <a:spcPts val="10"/>
                        </a:spcBef>
                        <a:spcAft>
                          <a:spcPts val="10"/>
                        </a:spcAft>
                        <a:buFont typeface="Cambria"/>
                        <a:buChar char="-"/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Chirurgie</a:t>
                      </a:r>
                    </a:p>
                    <a:p>
                      <a:pPr marL="342900" lvl="0" indent="-342900">
                        <a:spcBef>
                          <a:spcPts val="10"/>
                        </a:spcBef>
                        <a:spcAft>
                          <a:spcPts val="10"/>
                        </a:spcAft>
                        <a:buFont typeface="Cambria"/>
                        <a:buChar char="-"/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Médicaments génériques à l’hôpital</a:t>
                      </a:r>
                    </a:p>
                    <a:p>
                      <a:pPr marL="457200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553"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Offre de soins contractuelle</a:t>
                      </a:r>
                      <a:endParaRPr lang="fr-FR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CSPS/CM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CMA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CHR/CHU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662"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Montant de la cotisation par personne et par an</a:t>
                      </a:r>
                      <a:endParaRPr lang="fr-FR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2 000 F.CFA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2 000 F.CFA</a:t>
                      </a:r>
                    </a:p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3 000 F.CFA </a:t>
                      </a:r>
                    </a:p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108"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Fréquence de choix</a:t>
                      </a:r>
                      <a:endParaRPr lang="fr-FR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36%</a:t>
                      </a:r>
                    </a:p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59%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052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417</Words>
  <Application>Microsoft Office PowerPoint</Application>
  <PresentationFormat>Affichage à l'écran (4:3)</PresentationFormat>
  <Paragraphs>116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COUVERTURE DU SECTEUR INFORMEL: Objectif d’extension et niveau de contribution</vt:lpstr>
      <vt:lpstr>Objectifs</vt:lpstr>
      <vt:lpstr>Hypothèse démographiques</vt:lpstr>
      <vt:lpstr>Populations informelle et rurale dans la population totale</vt:lpstr>
      <vt:lpstr>Perspectives de couverture</vt:lpstr>
      <vt:lpstr>Perspectives de couverture</vt:lpstr>
      <vt:lpstr>Niveau de contribution</vt:lpstr>
      <vt:lpstr>Distribution des intentions de cotisation en FCFA (enquête CIDR) </vt:lpstr>
      <vt:lpstr>Paquets de soins et niveau de contribution (enquête CIDR)</vt:lpstr>
      <vt:lpstr>Quelques propositions…</vt:lpstr>
      <vt:lpstr>MERCI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hp</dc:creator>
  <cp:lastModifiedBy>hp</cp:lastModifiedBy>
  <cp:revision>14</cp:revision>
  <dcterms:created xsi:type="dcterms:W3CDTF">2015-06-10T02:36:48Z</dcterms:created>
  <dcterms:modified xsi:type="dcterms:W3CDTF">2015-06-10T09:21:25Z</dcterms:modified>
</cp:coreProperties>
</file>