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  <p:sldId id="262" r:id="rId7"/>
    <p:sldId id="263" r:id="rId8"/>
    <p:sldId id="265" r:id="rId9"/>
    <p:sldId id="264" r:id="rId10"/>
    <p:sldId id="266" r:id="rId11"/>
    <p:sldId id="267" r:id="rId1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30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184884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097717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718747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626487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284731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98355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80060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111822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691242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536888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868775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0AF77F-2410-4A93-BED1-FA47243F14E0}" type="datetimeFigureOut">
              <a:rPr lang="fr-FR" smtClean="0"/>
              <a:t>10/06/2015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3B661D-A25F-48B0-A03C-FF010F93F07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54215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79512" y="1484785"/>
            <a:ext cx="8640960" cy="2115666"/>
          </a:xfrm>
        </p:spPr>
        <p:txBody>
          <a:bodyPr>
            <a:normAutofit fontScale="90000"/>
          </a:bodyPr>
          <a:lstStyle/>
          <a:p>
            <a:r>
              <a:rPr lang="fr-FR" b="1" dirty="0" smtClean="0">
                <a:solidFill>
                  <a:schemeClr val="tx2">
                    <a:lumMod val="40000"/>
                    <a:lumOff val="60000"/>
                  </a:schemeClr>
                </a:solidFill>
              </a:rPr>
              <a:t>COUVERTURE DU SECTEUR INFORMEL:</a:t>
            </a:r>
            <a:br>
              <a:rPr lang="fr-FR" b="1" dirty="0" smtClean="0">
                <a:solidFill>
                  <a:schemeClr val="tx2">
                    <a:lumMod val="40000"/>
                    <a:lumOff val="60000"/>
                  </a:schemeClr>
                </a:solidFill>
              </a:rPr>
            </a:br>
            <a:r>
              <a:rPr lang="fr-FR" b="1" dirty="0" smtClean="0">
                <a:solidFill>
                  <a:srgbClr val="FF0000"/>
                </a:solidFill>
              </a:rPr>
              <a:t>Objectif d’extension et niveau de contribution</a:t>
            </a:r>
            <a:endParaRPr lang="fr-FR" b="1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FR" b="1" i="1" dirty="0" smtClean="0"/>
              <a:t>ATELIER TECHNIQUE 09-10 juin 2015</a:t>
            </a:r>
          </a:p>
          <a:p>
            <a:r>
              <a:rPr lang="fr-FR" b="1" i="1" dirty="0" smtClean="0"/>
              <a:t>OUAGADOUGOU</a:t>
            </a:r>
            <a:endParaRPr lang="fr-FR" b="1" i="1" dirty="0"/>
          </a:p>
        </p:txBody>
      </p:sp>
    </p:spTree>
    <p:extLst>
      <p:ext uri="{BB962C8B-B14F-4D97-AF65-F5344CB8AC3E}">
        <p14:creationId xmlns:p14="http://schemas.microsoft.com/office/powerpoint/2010/main" val="28880876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Quelques propositions…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fr-FR" dirty="0" smtClean="0"/>
              <a:t>L’étude sur la modélisation actuarielle de l’AMU (2011) suggérait, sur la base des données de pauvreté au Burkina Faso (EICVM) un niveau de contribution ne dépassant pas 1850 F CFA par personne et par an</a:t>
            </a:r>
          </a:p>
          <a:p>
            <a:r>
              <a:rPr lang="fr-FR" dirty="0" smtClean="0"/>
              <a:t>ST/AMU reprend cette proposition et évalue la contribution à 2000 F CFA/Pers./an en 2015</a:t>
            </a:r>
          </a:p>
          <a:p>
            <a:r>
              <a:rPr lang="fr-FR" dirty="0" smtClean="0"/>
              <a:t>Les OSC proposent 3000 à 3500 F CFA /pers./an ou encore 50% du coût du panier de soins.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1206149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 rot="20300242">
            <a:off x="539552" y="2636912"/>
            <a:ext cx="8229600" cy="1143000"/>
          </a:xfrm>
        </p:spPr>
        <p:txBody>
          <a:bodyPr/>
          <a:lstStyle/>
          <a:p>
            <a:r>
              <a:rPr lang="fr-FR" b="1" dirty="0" smtClean="0"/>
              <a:t>MERCI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7938166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Objectifs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b="1" dirty="0" smtClean="0"/>
              <a:t>Réponses </a:t>
            </a:r>
            <a:r>
              <a:rPr lang="fr-FR" b="1" dirty="0"/>
              <a:t>deux questions suivantes</a:t>
            </a:r>
          </a:p>
          <a:p>
            <a:pPr lvl="1"/>
            <a:r>
              <a:rPr lang="fr-FR" dirty="0" smtClean="0"/>
              <a:t>Quel </a:t>
            </a:r>
            <a:r>
              <a:rPr lang="fr-FR" dirty="0"/>
              <a:t>pourcentage du secteur informel peut-on couvrir à l’horizon 2020?</a:t>
            </a:r>
          </a:p>
          <a:p>
            <a:pPr lvl="1"/>
            <a:r>
              <a:rPr lang="fr-FR" dirty="0" smtClean="0"/>
              <a:t>Montant des cotisations par personne et par an?</a:t>
            </a:r>
            <a:endParaRPr lang="fr-FR" dirty="0" smtClean="0"/>
          </a:p>
        </p:txBody>
      </p:sp>
    </p:spTree>
    <p:extLst>
      <p:ext uri="{BB962C8B-B14F-4D97-AF65-F5344CB8AC3E}">
        <p14:creationId xmlns:p14="http://schemas.microsoft.com/office/powerpoint/2010/main" val="36741692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Hypothèse démographiques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structure de la population en âge de travailler (15-64</a:t>
            </a:r>
            <a:r>
              <a:rPr lang="fr-FR" dirty="0" smtClean="0"/>
              <a:t>) EICVB,2009:</a:t>
            </a:r>
          </a:p>
          <a:p>
            <a:pPr lvl="1"/>
            <a:r>
              <a:rPr lang="fr-FR" dirty="0"/>
              <a:t>86,7% d’actifs occupés, </a:t>
            </a:r>
            <a:endParaRPr lang="fr-FR" dirty="0" smtClean="0"/>
          </a:p>
          <a:p>
            <a:pPr lvl="1"/>
            <a:r>
              <a:rPr lang="fr-FR" dirty="0" smtClean="0"/>
              <a:t>2</a:t>
            </a:r>
            <a:r>
              <a:rPr lang="fr-FR" dirty="0"/>
              <a:t>% de chômeurs </a:t>
            </a:r>
            <a:r>
              <a:rPr lang="fr-FR" dirty="0" smtClean="0"/>
              <a:t> </a:t>
            </a:r>
          </a:p>
          <a:p>
            <a:pPr lvl="1"/>
            <a:r>
              <a:rPr lang="fr-FR" dirty="0" smtClean="0"/>
              <a:t>11,3</a:t>
            </a:r>
            <a:r>
              <a:rPr lang="fr-FR" dirty="0"/>
              <a:t>% </a:t>
            </a:r>
            <a:r>
              <a:rPr lang="fr-FR" dirty="0" smtClean="0"/>
              <a:t>d’inactifs</a:t>
            </a:r>
          </a:p>
          <a:p>
            <a:r>
              <a:rPr lang="fr-FR" dirty="0"/>
              <a:t>cette répartition est la même aujourd’hui </a:t>
            </a:r>
            <a:r>
              <a:rPr lang="fr-FR" dirty="0" smtClean="0"/>
              <a:t>se </a:t>
            </a:r>
            <a:r>
              <a:rPr lang="fr-FR" dirty="0"/>
              <a:t>maintiendra jusqu’en </a:t>
            </a:r>
            <a:r>
              <a:rPr lang="fr-FR" dirty="0" smtClean="0"/>
              <a:t>2020</a:t>
            </a:r>
          </a:p>
          <a:p>
            <a:r>
              <a:rPr lang="fr-FR" dirty="0" smtClean="0"/>
              <a:t>La population croit à un rythme de 3,1% l’an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890341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Populations informelle et rurale dans la population totale</a:t>
            </a: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20879501"/>
              </p:ext>
            </p:extLst>
          </p:nvPr>
        </p:nvGraphicFramePr>
        <p:xfrm>
          <a:off x="467544" y="1772816"/>
          <a:ext cx="8280924" cy="4248472"/>
        </p:xfrm>
        <a:graphic>
          <a:graphicData uri="http://schemas.openxmlformats.org/drawingml/2006/table">
            <a:tbl>
              <a:tblPr/>
              <a:tblGrid>
                <a:gridCol w="2073002"/>
                <a:gridCol w="886846"/>
                <a:gridCol w="886846"/>
                <a:gridCol w="886846"/>
                <a:gridCol w="886846"/>
                <a:gridCol w="886846"/>
                <a:gridCol w="886846"/>
                <a:gridCol w="886846"/>
              </a:tblGrid>
              <a:tr h="1062118">
                <a:tc>
                  <a:txBody>
                    <a:bodyPr/>
                    <a:lstStyle/>
                    <a:p>
                      <a:pPr algn="l" fontAlgn="b"/>
                      <a:endParaRPr lang="fr-FR" sz="20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2014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2015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2016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2017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2018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2019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2020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62118">
                <a:tc>
                  <a:txBody>
                    <a:bodyPr/>
                    <a:lstStyle/>
                    <a:p>
                      <a:pPr algn="l" fontAlgn="b"/>
                      <a:r>
                        <a:rPr lang="fr-FR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Population totale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17,9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18,5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19,0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19,6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20,2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20,9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21,5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062118">
                <a:tc>
                  <a:txBody>
                    <a:bodyPr/>
                    <a:lstStyle/>
                    <a:p>
                      <a:pPr algn="l" fontAlgn="b"/>
                      <a:r>
                        <a:rPr lang="fr-FR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Population informelle +rurale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14,1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14,5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14,9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15,4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15,8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16,3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16,6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62118">
                <a:tc>
                  <a:txBody>
                    <a:bodyPr/>
                    <a:lstStyle/>
                    <a:p>
                      <a:pPr algn="l" fontAlgn="b"/>
                      <a:r>
                        <a:rPr lang="fr-FR" sz="20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En % de la population totale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79,0%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78,8%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78,5%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78,4%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78,2%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77,9%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fr-FR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77,3%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67219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Perspectives de couverture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FR" dirty="0" smtClean="0"/>
              <a:t>Dépendent de plusieurs facteurs:</a:t>
            </a:r>
          </a:p>
          <a:p>
            <a:pPr lvl="1"/>
            <a:r>
              <a:rPr lang="fr-FR" dirty="0" smtClean="0"/>
              <a:t>Niveau de la contribution </a:t>
            </a:r>
          </a:p>
          <a:p>
            <a:pPr lvl="1"/>
            <a:r>
              <a:rPr lang="fr-FR" dirty="0" smtClean="0"/>
              <a:t>Attractivité panier de soins</a:t>
            </a:r>
          </a:p>
          <a:p>
            <a:pPr lvl="1"/>
            <a:r>
              <a:rPr lang="fr-FR" dirty="0" smtClean="0"/>
              <a:t>Politique de développement mutuelles</a:t>
            </a:r>
          </a:p>
          <a:p>
            <a:pPr lvl="1"/>
            <a:r>
              <a:rPr lang="fr-FR" dirty="0" smtClean="0"/>
              <a:t>Stratégie de communication mise en place</a:t>
            </a:r>
          </a:p>
          <a:p>
            <a:r>
              <a:rPr lang="fr-FR" dirty="0" smtClean="0"/>
              <a:t>3 scenarii d’objectifs de couverture</a:t>
            </a:r>
          </a:p>
          <a:p>
            <a:pPr lvl="1"/>
            <a:r>
              <a:rPr lang="fr-FR" dirty="0" smtClean="0"/>
              <a:t>Lent</a:t>
            </a:r>
          </a:p>
          <a:p>
            <a:pPr lvl="1"/>
            <a:r>
              <a:rPr lang="fr-FR" dirty="0" smtClean="0"/>
              <a:t>Modéré</a:t>
            </a:r>
          </a:p>
          <a:p>
            <a:pPr lvl="1"/>
            <a:r>
              <a:rPr lang="fr-FR" dirty="0" smtClean="0"/>
              <a:t>accéléré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505634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Perspectives de couverture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Scenario à rythme lent</a:t>
            </a:r>
          </a:p>
          <a:p>
            <a:pPr lvl="1"/>
            <a:r>
              <a:rPr lang="fr-FR" dirty="0"/>
              <a:t>25%  </a:t>
            </a:r>
            <a:r>
              <a:rPr lang="fr-FR" dirty="0" smtClean="0"/>
              <a:t>de couverture en 2020</a:t>
            </a:r>
          </a:p>
          <a:p>
            <a:pPr lvl="0"/>
            <a:r>
              <a:rPr lang="fr-FR" dirty="0" smtClean="0"/>
              <a:t>Scénario à rythme modéré</a:t>
            </a:r>
          </a:p>
          <a:p>
            <a:pPr lvl="1"/>
            <a:r>
              <a:rPr lang="fr-FR" dirty="0" smtClean="0"/>
              <a:t>40% de couverture en 2020</a:t>
            </a:r>
          </a:p>
          <a:p>
            <a:pPr lvl="0"/>
            <a:r>
              <a:rPr lang="fr-FR" dirty="0" smtClean="0"/>
              <a:t>Scénario à rythme accéléré</a:t>
            </a:r>
          </a:p>
          <a:p>
            <a:pPr lvl="1"/>
            <a:r>
              <a:rPr lang="fr-FR" dirty="0" smtClean="0"/>
              <a:t>55% de couverture en 2020</a:t>
            </a:r>
            <a:endParaRPr lang="fr-FR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15572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Niveau de contribution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Tenir compte de la capacité contributive</a:t>
            </a:r>
          </a:p>
          <a:p>
            <a:r>
              <a:rPr lang="fr-FR" dirty="0" smtClean="0"/>
              <a:t>Tenir compte de la situation actuelle (mutuelle et autre forme d’assurance…)</a:t>
            </a:r>
          </a:p>
          <a:p>
            <a:r>
              <a:rPr lang="fr-FR" dirty="0" smtClean="0"/>
              <a:t>Tenir compte du coût du panier de soins c’est à dire des prestations offertes</a:t>
            </a:r>
          </a:p>
          <a:p>
            <a:r>
              <a:rPr lang="fr-FR" dirty="0" smtClean="0"/>
              <a:t>Tenir compte des capacités financière de l’Etat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5249542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b="1" dirty="0" smtClean="0">
                <a:effectLst/>
                <a:latin typeface="+mn-lt"/>
                <a:ea typeface="Times New Roman"/>
                <a:cs typeface="Times New Roman"/>
              </a:rPr>
              <a:t>Distribution des intentions de cotisation en FCFA (enquête CIDR) </a:t>
            </a:r>
            <a:endParaRPr lang="fr-FR" dirty="0">
              <a:latin typeface="+mn-lt"/>
            </a:endParaRPr>
          </a:p>
        </p:txBody>
      </p:sp>
      <p:pic>
        <p:nvPicPr>
          <p:cNvPr id="3074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1844825"/>
            <a:ext cx="8064895" cy="46085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Ellipse 3"/>
          <p:cNvSpPr/>
          <p:nvPr/>
        </p:nvSpPr>
        <p:spPr>
          <a:xfrm rot="2992670">
            <a:off x="2392522" y="3624154"/>
            <a:ext cx="1188516" cy="801632"/>
          </a:xfrm>
          <a:prstGeom prst="ellipse">
            <a:avLst/>
          </a:prstGeom>
          <a:noFill/>
          <a:ln w="571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ZoneTexte 4"/>
          <p:cNvSpPr txBox="1"/>
          <p:nvPr/>
        </p:nvSpPr>
        <p:spPr>
          <a:xfrm>
            <a:off x="3851920" y="3068960"/>
            <a:ext cx="34563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Médiane entre 1000 et 1750</a:t>
            </a:r>
          </a:p>
          <a:p>
            <a:r>
              <a:rPr lang="fr-FR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Seuil psychologique</a:t>
            </a:r>
            <a:r>
              <a:rPr lang="fr-FR" b="1" dirty="0" smtClean="0"/>
              <a:t>?</a:t>
            </a:r>
            <a:endParaRPr lang="fr-FR" b="1" dirty="0"/>
          </a:p>
        </p:txBody>
      </p:sp>
      <p:cxnSp>
        <p:nvCxnSpPr>
          <p:cNvPr id="7" name="Connecteur droit avec flèche 6"/>
          <p:cNvCxnSpPr/>
          <p:nvPr/>
        </p:nvCxnSpPr>
        <p:spPr>
          <a:xfrm flipH="1">
            <a:off x="3419872" y="3392125"/>
            <a:ext cx="432048" cy="323166"/>
          </a:xfrm>
          <a:prstGeom prst="straightConnector1">
            <a:avLst/>
          </a:prstGeom>
          <a:ln w="571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414980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fr-FR" dirty="0" smtClean="0"/>
              <a:t>Paquets de soins et niveau de contribution (enquête CIDR)</a:t>
            </a: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33372605"/>
              </p:ext>
            </p:extLst>
          </p:nvPr>
        </p:nvGraphicFramePr>
        <p:xfrm>
          <a:off x="611560" y="1268760"/>
          <a:ext cx="7848871" cy="5346923"/>
        </p:xfrm>
        <a:graphic>
          <a:graphicData uri="http://schemas.openxmlformats.org/drawingml/2006/table">
            <a:tbl>
              <a:tblPr firstRow="1" firstCol="1" bandRow="1" bandCol="1"/>
              <a:tblGrid>
                <a:gridCol w="1822508"/>
                <a:gridCol w="1822508"/>
                <a:gridCol w="2079951"/>
                <a:gridCol w="2123904"/>
              </a:tblGrid>
              <a:tr h="281553"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900" b="1" dirty="0">
                          <a:effectLst/>
                          <a:latin typeface="Cambria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100" dirty="0">
                        <a:effectLst/>
                        <a:latin typeface="Cambria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900" b="1">
                          <a:effectLst/>
                          <a:latin typeface="Cambria"/>
                          <a:ea typeface="Times New Roman"/>
                          <a:cs typeface="Times New Roman"/>
                        </a:rPr>
                        <a:t>PANIER 1</a:t>
                      </a:r>
                      <a:endParaRPr lang="fr-FR" sz="1100">
                        <a:effectLst/>
                        <a:latin typeface="Cambria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900" b="1">
                          <a:effectLst/>
                          <a:latin typeface="Cambria"/>
                          <a:ea typeface="Times New Roman"/>
                          <a:cs typeface="Times New Roman"/>
                        </a:rPr>
                        <a:t>PANIER 2</a:t>
                      </a:r>
                      <a:endParaRPr lang="fr-FR" sz="1100">
                        <a:effectLst/>
                        <a:latin typeface="Cambria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900" b="1">
                          <a:effectLst/>
                          <a:latin typeface="Cambria"/>
                          <a:ea typeface="Times New Roman"/>
                          <a:cs typeface="Times New Roman"/>
                        </a:rPr>
                        <a:t>PANIER 3</a:t>
                      </a:r>
                      <a:endParaRPr lang="fr-FR" sz="1100">
                        <a:effectLst/>
                        <a:latin typeface="Cambria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</a:tr>
              <a:tr h="2781650"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b="1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Prestations prises en charge à 100 %</a:t>
                      </a:r>
                      <a:endParaRPr lang="fr-FR" sz="160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Soins de santé primaire</a:t>
                      </a:r>
                    </a:p>
                    <a:p>
                      <a:pPr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Transfert au CMA</a:t>
                      </a:r>
                    </a:p>
                    <a:p>
                      <a:pPr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 </a:t>
                      </a:r>
                    </a:p>
                    <a:p>
                      <a:pPr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Prise en charge en charge :</a:t>
                      </a:r>
                    </a:p>
                    <a:p>
                      <a:pPr marL="342900" lvl="0" indent="-342900">
                        <a:spcBef>
                          <a:spcPts val="10"/>
                        </a:spcBef>
                        <a:spcAft>
                          <a:spcPts val="10"/>
                        </a:spcAft>
                        <a:buFont typeface="Cambria"/>
                        <a:buChar char="-"/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Hospitalisation</a:t>
                      </a:r>
                    </a:p>
                    <a:p>
                      <a:pPr marL="342900" lvl="0" indent="-342900">
                        <a:spcBef>
                          <a:spcPts val="10"/>
                        </a:spcBef>
                        <a:spcAft>
                          <a:spcPts val="10"/>
                        </a:spcAft>
                        <a:buFont typeface="Cambria"/>
                        <a:buChar char="-"/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Chirurgie</a:t>
                      </a:r>
                    </a:p>
                    <a:p>
                      <a:pPr marL="342900" lvl="0" indent="-342900">
                        <a:spcBef>
                          <a:spcPts val="10"/>
                        </a:spcBef>
                        <a:spcAft>
                          <a:spcPts val="10"/>
                        </a:spcAft>
                        <a:buFont typeface="Cambria"/>
                        <a:buChar char="-"/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Médicaments génériques au CMA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Transfert de cas référés au CHU de Ouagadougou ou au CHR</a:t>
                      </a:r>
                    </a:p>
                    <a:p>
                      <a:pPr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 </a:t>
                      </a:r>
                    </a:p>
                    <a:p>
                      <a:pPr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Prise en charge au CHU :</a:t>
                      </a:r>
                    </a:p>
                    <a:p>
                      <a:pPr marL="342900" lvl="0" indent="-342900">
                        <a:spcBef>
                          <a:spcPts val="10"/>
                        </a:spcBef>
                        <a:spcAft>
                          <a:spcPts val="10"/>
                        </a:spcAft>
                        <a:buFont typeface="Cambria"/>
                        <a:buChar char="-"/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Hospitalisation</a:t>
                      </a:r>
                    </a:p>
                    <a:p>
                      <a:pPr marL="342900" lvl="0" indent="-342900">
                        <a:spcBef>
                          <a:spcPts val="10"/>
                        </a:spcBef>
                        <a:spcAft>
                          <a:spcPts val="10"/>
                        </a:spcAft>
                        <a:buFont typeface="Cambria"/>
                        <a:buChar char="-"/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Chirurgie</a:t>
                      </a:r>
                    </a:p>
                    <a:p>
                      <a:pPr marL="342900" lvl="0" indent="-342900">
                        <a:spcBef>
                          <a:spcPts val="10"/>
                        </a:spcBef>
                        <a:spcAft>
                          <a:spcPts val="10"/>
                        </a:spcAft>
                        <a:buFont typeface="Cambria"/>
                        <a:buChar char="-"/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Médicaments génériques à l’hôpital</a:t>
                      </a:r>
                    </a:p>
                    <a:p>
                      <a:pPr marL="457200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1553"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b="1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Offre de soins contractuelle</a:t>
                      </a:r>
                      <a:endParaRPr lang="fr-FR" sz="160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CSPS/CM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CMA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CHR/CHU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44662"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b="1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Montant de la cotisation par personne et par an</a:t>
                      </a:r>
                      <a:endParaRPr lang="fr-FR" sz="160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 </a:t>
                      </a:r>
                    </a:p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2 000 F.CFA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 </a:t>
                      </a:r>
                    </a:p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2 000 F.CFA</a:t>
                      </a:r>
                    </a:p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 </a:t>
                      </a:r>
                    </a:p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3 000 F.CFA </a:t>
                      </a:r>
                    </a:p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63108"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b="1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Fréquence de choix</a:t>
                      </a:r>
                      <a:endParaRPr lang="fr-FR" sz="160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b="1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 </a:t>
                      </a:r>
                      <a:endParaRPr lang="fr-FR" sz="160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36%</a:t>
                      </a:r>
                    </a:p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59%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10"/>
                        </a:spcBef>
                        <a:spcAft>
                          <a:spcPts val="10"/>
                        </a:spcAft>
                      </a:pPr>
                      <a:r>
                        <a:rPr lang="fr-FR" sz="16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5%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90520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154</TotalTime>
  <Words>417</Words>
  <Application>Microsoft Office PowerPoint</Application>
  <PresentationFormat>Affichage à l'écran (4:3)</PresentationFormat>
  <Paragraphs>116</Paragraphs>
  <Slides>11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11</vt:i4>
      </vt:variant>
    </vt:vector>
  </HeadingPairs>
  <TitlesOfParts>
    <vt:vector size="12" baseType="lpstr">
      <vt:lpstr>Thème Office</vt:lpstr>
      <vt:lpstr>COUVERTURE DU SECTEUR INFORMEL: Objectif d’extension et niveau de contribution</vt:lpstr>
      <vt:lpstr>Objectifs</vt:lpstr>
      <vt:lpstr>Hypothèse démographiques</vt:lpstr>
      <vt:lpstr>Populations informelle et rurale dans la population totale</vt:lpstr>
      <vt:lpstr>Perspectives de couverture</vt:lpstr>
      <vt:lpstr>Perspectives de couverture</vt:lpstr>
      <vt:lpstr>Niveau de contribution</vt:lpstr>
      <vt:lpstr>Distribution des intentions de cotisation en FCFA (enquête CIDR) </vt:lpstr>
      <vt:lpstr>Paquets de soins et niveau de contribution (enquête CIDR)</vt:lpstr>
      <vt:lpstr>Quelques propositions…</vt:lpstr>
      <vt:lpstr>MERCI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hp</dc:creator>
  <cp:lastModifiedBy>hp</cp:lastModifiedBy>
  <cp:revision>14</cp:revision>
  <dcterms:created xsi:type="dcterms:W3CDTF">2015-06-10T02:36:48Z</dcterms:created>
  <dcterms:modified xsi:type="dcterms:W3CDTF">2015-06-10T09:21:25Z</dcterms:modified>
</cp:coreProperties>
</file>

<file path=docProps/thumbnail.jpeg>
</file>